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4130-C921-4606-8F82-647067D7B663}" type="datetimeFigureOut">
              <a:rPr lang="nl-NL" smtClean="0"/>
              <a:pPr/>
              <a:t>16-5-2019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C309-85B9-4DD2-8E28-2943FA87F34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4130-C921-4606-8F82-647067D7B663}" type="datetimeFigureOut">
              <a:rPr lang="nl-NL" smtClean="0"/>
              <a:pPr/>
              <a:t>16-5-2019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C309-85B9-4DD2-8E28-2943FA87F34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4130-C921-4606-8F82-647067D7B663}" type="datetimeFigureOut">
              <a:rPr lang="nl-NL" smtClean="0"/>
              <a:pPr/>
              <a:t>16-5-2019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C309-85B9-4DD2-8E28-2943FA87F34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4130-C921-4606-8F82-647067D7B663}" type="datetimeFigureOut">
              <a:rPr lang="nl-NL" smtClean="0"/>
              <a:pPr/>
              <a:t>16-5-2019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C309-85B9-4DD2-8E28-2943FA87F34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4130-C921-4606-8F82-647067D7B663}" type="datetimeFigureOut">
              <a:rPr lang="nl-NL" smtClean="0"/>
              <a:pPr/>
              <a:t>16-5-2019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C309-85B9-4DD2-8E28-2943FA87F34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4130-C921-4606-8F82-647067D7B663}" type="datetimeFigureOut">
              <a:rPr lang="nl-NL" smtClean="0"/>
              <a:pPr/>
              <a:t>16-5-2019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C309-85B9-4DD2-8E28-2943FA87F34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4130-C921-4606-8F82-647067D7B663}" type="datetimeFigureOut">
              <a:rPr lang="nl-NL" smtClean="0"/>
              <a:pPr/>
              <a:t>16-5-2019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C309-85B9-4DD2-8E28-2943FA87F34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4130-C921-4606-8F82-647067D7B663}" type="datetimeFigureOut">
              <a:rPr lang="nl-NL" smtClean="0"/>
              <a:pPr/>
              <a:t>16-5-2019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C309-85B9-4DD2-8E28-2943FA87F34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4130-C921-4606-8F82-647067D7B663}" type="datetimeFigureOut">
              <a:rPr lang="nl-NL" smtClean="0"/>
              <a:pPr/>
              <a:t>16-5-2019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C309-85B9-4DD2-8E28-2943FA87F34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4130-C921-4606-8F82-647067D7B663}" type="datetimeFigureOut">
              <a:rPr lang="nl-NL" smtClean="0"/>
              <a:pPr/>
              <a:t>16-5-2019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C309-85B9-4DD2-8E28-2943FA87F34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4130-C921-4606-8F82-647067D7B663}" type="datetimeFigureOut">
              <a:rPr lang="nl-NL" smtClean="0"/>
              <a:pPr/>
              <a:t>16-5-2019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C309-85B9-4DD2-8E28-2943FA87F34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64130-C921-4606-8F82-647067D7B663}" type="datetimeFigureOut">
              <a:rPr lang="nl-NL" smtClean="0"/>
              <a:pPr/>
              <a:t>16-5-2019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8C309-85B9-4DD2-8E28-2943FA87F34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-dia2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lab.nos.nl/projects/slavernij/index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10ntbc3G0w" TargetMode="External"/><Relationship Id="rId2" Type="http://schemas.openxmlformats.org/officeDocument/2006/relationships/hyperlink" Target="http://www.npo.nl/de-slavernij/31-05-2013/NPS_122330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frm=1&amp;source=images&amp;cd=&amp;cad=rja&amp;uact=8&amp;docid=DF4cg2L-JCRXBM&amp;tbnid=aN7IeCcRlX0TyM:&amp;ved=0CAUQjRw&amp;url=http://www.laborhistorylinks.org/chronological.html&amp;ei=D1QPVLz3LYypOsKJgSA&amp;bvm=bv.74649129,d.bGQ&amp;psig=AFQjCNE-3qOkpAmrBUfPIAZb7KMdfs6OoA&amp;ust=141037709395257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nl/url?sa=i&amp;rct=j&amp;q=&amp;esrc=s&amp;frm=1&amp;source=images&amp;cd=&amp;cad=rja&amp;uact=8&amp;docid=DoXheLkNNyNg0M&amp;tbnid=oA9Hz0ALR37htM:&amp;ved=0CAUQjRw&amp;url=http://slavernijlessen.wikispaces.com/afschaffing&amp;ei=R1kPVP_0Lsm0PPSogYgF&amp;bvm=bv.74649129,d.bGQ&amp;psig=AFQjCNHEp0buTZQOCChuM6InhQnBN08Qvw&amp;ust=1410378434051975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assets.catawiki.nl/assets/2011/5/17/0/0/3/003579a0-62e9-012e-9f83-0050569439b1.jpg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-dia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-dia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Tijdvak 7</a:t>
            </a:r>
            <a:br>
              <a:rPr lang="nl-NL" dirty="0" smtClean="0"/>
            </a:br>
            <a:r>
              <a:rPr lang="nl-NL" dirty="0" smtClean="0"/>
              <a:t>De tijd van pruiken en revoluties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Paragraaf 6.4</a:t>
            </a:r>
          </a:p>
          <a:p>
            <a:r>
              <a:rPr lang="nl-NL" dirty="0" smtClean="0"/>
              <a:t>Vrijheid,ook voor de slaven? 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253106"/>
              </p:ext>
            </p:extLst>
          </p:nvPr>
        </p:nvGraphicFramePr>
        <p:xfrm>
          <a:off x="539552" y="260648"/>
          <a:ext cx="8429307" cy="6321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Slide" r:id="rId3" imgW="4570501" imgH="3427618" progId="PowerPoint.Slide.12">
                  <p:embed/>
                </p:oleObj>
              </mc:Choice>
              <mc:Fallback>
                <p:oleObj name="Slide" r:id="rId3" imgW="4570501" imgH="3427618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260648"/>
                        <a:ext cx="8429307" cy="63212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738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Kenmerkend aspect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	</a:t>
            </a:r>
            <a:r>
              <a:rPr lang="nl-NL" i="1" dirty="0" smtClean="0"/>
              <a:t>De uitbouw van de </a:t>
            </a:r>
            <a:r>
              <a:rPr lang="nl-NL" b="1" i="1" dirty="0" smtClean="0">
                <a:solidFill>
                  <a:srgbClr val="FF0000"/>
                </a:solidFill>
              </a:rPr>
              <a:t>Europese overheersing</a:t>
            </a:r>
            <a:r>
              <a:rPr lang="nl-NL" i="1" dirty="0" smtClean="0"/>
              <a:t>, </a:t>
            </a:r>
            <a:r>
              <a:rPr lang="nl-NL" b="1" i="1" dirty="0" smtClean="0">
                <a:solidFill>
                  <a:srgbClr val="FF0000"/>
                </a:solidFill>
              </a:rPr>
              <a:t>plantagekoloniën</a:t>
            </a:r>
            <a:r>
              <a:rPr lang="nl-NL" b="1" i="1" dirty="0" smtClean="0"/>
              <a:t> </a:t>
            </a:r>
            <a:r>
              <a:rPr lang="nl-NL" i="1" dirty="0" smtClean="0"/>
              <a:t>en </a:t>
            </a:r>
            <a:r>
              <a:rPr lang="nl-NL" b="1" i="1" dirty="0" smtClean="0">
                <a:solidFill>
                  <a:srgbClr val="FF0000"/>
                </a:solidFill>
              </a:rPr>
              <a:t>trans-Atlantische slavenhandel</a:t>
            </a:r>
            <a:r>
              <a:rPr lang="nl-NL" i="1" dirty="0" smtClean="0">
                <a:solidFill>
                  <a:srgbClr val="FF0000"/>
                </a:solidFill>
              </a:rPr>
              <a:t> </a:t>
            </a:r>
            <a:r>
              <a:rPr lang="nl-NL" i="1" dirty="0" smtClean="0"/>
              <a:t>en de opkomst van het </a:t>
            </a:r>
            <a:r>
              <a:rPr lang="nl-NL" b="1" i="1" dirty="0" smtClean="0">
                <a:solidFill>
                  <a:srgbClr val="FF0000"/>
                </a:solidFill>
              </a:rPr>
              <a:t>abolitionisme</a:t>
            </a:r>
            <a:endParaRPr lang="nl-NL" b="1" i="1" dirty="0">
              <a:solidFill>
                <a:srgbClr val="FF0000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899592" y="5301208"/>
            <a:ext cx="4611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>
                <a:hlinkClick r:id="rId2"/>
              </a:rPr>
              <a:t>https://lab.nos.nl/projects/slavernij/index.html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/>
              <a:t>De slavernij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nl-NL" b="1" u="sng" dirty="0" smtClean="0"/>
              <a:t>Een </a:t>
            </a:r>
            <a:r>
              <a:rPr lang="nl-NL" sz="4400" b="1" u="sng" dirty="0" smtClean="0"/>
              <a:t>verschijnsel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 smtClean="0"/>
              <a:t>Dus iets wat van ‘alle’ tijden is….. (oudheid, middeleeuwen, vroegmoderne tijd… en nu nog steeds </a:t>
            </a:r>
            <a:r>
              <a:rPr lang="nl-NL" dirty="0" smtClean="0">
                <a:sym typeface="Wingdings" pitchFamily="2" charset="2"/>
              </a:rPr>
              <a:t>, denk bijv. maar eens aan de textielfabrieken in Azië). </a:t>
            </a:r>
            <a:endParaRPr lang="nl-NL" dirty="0" smtClean="0"/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sz="2000" dirty="0" smtClean="0">
                <a:hlinkClick r:id="rId2"/>
              </a:rPr>
              <a:t>http</a:t>
            </a:r>
            <a:r>
              <a:rPr lang="nl-NL" sz="2000" smtClean="0">
                <a:hlinkClick r:id="rId2"/>
              </a:rPr>
              <a:t>://www.npo.nl/de-slavernij/31-05-2013/NPS_1223300</a:t>
            </a:r>
            <a:r>
              <a:rPr lang="nl-NL" sz="2000" smtClean="0"/>
              <a:t> (6:53) </a:t>
            </a:r>
            <a:endParaRPr lang="nl-NL" sz="2000" dirty="0" smtClean="0"/>
          </a:p>
          <a:p>
            <a:pPr>
              <a:buNone/>
            </a:pPr>
            <a:endParaRPr lang="nl-NL" sz="2000" dirty="0"/>
          </a:p>
          <a:p>
            <a:pPr>
              <a:buNone/>
            </a:pPr>
            <a:r>
              <a:rPr lang="nl-NL" sz="2000" dirty="0" smtClean="0">
                <a:hlinkClick r:id="rId3"/>
              </a:rPr>
              <a:t>http://www.youtube.com/watch?v=E10ntbc3G0w</a:t>
            </a:r>
            <a:endParaRPr lang="nl-N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http://www.ninsee.nl/download.php?id=3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95167" cy="5869682"/>
          </a:xfrm>
          <a:prstGeom prst="rect">
            <a:avLst/>
          </a:prstGeom>
          <a:noFill/>
        </p:spPr>
      </p:pic>
      <p:sp>
        <p:nvSpPr>
          <p:cNvPr id="5" name="Rechthoek 4"/>
          <p:cNvSpPr/>
          <p:nvPr/>
        </p:nvSpPr>
        <p:spPr>
          <a:xfrm>
            <a:off x="2843808" y="260648"/>
            <a:ext cx="37444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Trans-Atlantische slavenhandel</a:t>
            </a:r>
          </a:p>
          <a:p>
            <a:pPr algn="ctr"/>
            <a:r>
              <a:rPr lang="nl-NL" dirty="0" smtClean="0"/>
              <a:t> ± 1500 - ± 1800</a:t>
            </a:r>
          </a:p>
        </p:txBody>
      </p:sp>
      <p:sp>
        <p:nvSpPr>
          <p:cNvPr id="4" name="Rechthoek 3"/>
          <p:cNvSpPr/>
          <p:nvPr/>
        </p:nvSpPr>
        <p:spPr>
          <a:xfrm>
            <a:off x="457200" y="5013176"/>
            <a:ext cx="2674640" cy="13331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Let op: trans-Atlantische slavenhandel is onder andere onderdeel van de </a:t>
            </a:r>
            <a:r>
              <a:rPr lang="nl-NL" dirty="0" err="1" smtClean="0"/>
              <a:t>driehoekshandel</a:t>
            </a:r>
            <a:r>
              <a:rPr lang="nl-NL" dirty="0"/>
              <a:t> </a:t>
            </a:r>
            <a:r>
              <a:rPr lang="nl-NL" dirty="0" smtClean="0"/>
              <a:t>(Europa – Afrika – Amerika)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/>
              <a:t>Slavenhandel en slavernij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Een verschil: </a:t>
            </a:r>
          </a:p>
          <a:p>
            <a:pPr>
              <a:buNone/>
            </a:pPr>
            <a:endParaRPr lang="nl-NL" dirty="0"/>
          </a:p>
        </p:txBody>
      </p:sp>
      <p:pic>
        <p:nvPicPr>
          <p:cNvPr id="16386" name="Picture 2" descr="Nieuwsf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2492896"/>
            <a:ext cx="5424928" cy="1616968"/>
          </a:xfrm>
          <a:prstGeom prst="rect">
            <a:avLst/>
          </a:prstGeom>
          <a:noFill/>
        </p:spPr>
      </p:pic>
      <p:pic>
        <p:nvPicPr>
          <p:cNvPr id="16388" name="Picture 4" descr="https://encrypted-tbn1.gstatic.com/images?q=tbn:ANd9GcT9dGya8MUjCKoJKSPYECo7oZ04Zkyr9lUvXd2rxVD5hrwHkbzv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708920"/>
            <a:ext cx="3819525" cy="3886201"/>
          </a:xfrm>
          <a:prstGeom prst="rect">
            <a:avLst/>
          </a:prstGeom>
          <a:noFill/>
        </p:spPr>
      </p:pic>
      <p:sp>
        <p:nvSpPr>
          <p:cNvPr id="6" name="Rechthoek 5"/>
          <p:cNvSpPr/>
          <p:nvPr/>
        </p:nvSpPr>
        <p:spPr>
          <a:xfrm>
            <a:off x="251520" y="4077072"/>
            <a:ext cx="223224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slavenhandel</a:t>
            </a: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3059832" y="6165304"/>
            <a:ext cx="151216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slavernij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encrypted-tbn3.gstatic.com/images?q=tbn:ANd9GcQAxszZcDzNDv9mjixxG5H6Xq2fPdu0cKzY56tt09t2cqTzJBaU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140968"/>
            <a:ext cx="2051720" cy="190068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/>
              <a:t>Abolitionisme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nl-NL" dirty="0" smtClean="0"/>
              <a:t>Eind 18</a:t>
            </a:r>
            <a:r>
              <a:rPr lang="nl-NL" baseline="30000" dirty="0" smtClean="0"/>
              <a:t>e</a:t>
            </a:r>
            <a:r>
              <a:rPr lang="nl-NL" dirty="0" smtClean="0"/>
              <a:t> eeuw</a:t>
            </a:r>
          </a:p>
          <a:p>
            <a:pPr>
              <a:buNone/>
            </a:pPr>
            <a:r>
              <a:rPr lang="nl-NL" dirty="0" smtClean="0"/>
              <a:t>Onder invloed van </a:t>
            </a:r>
            <a:r>
              <a:rPr lang="nl-NL" dirty="0" smtClean="0">
                <a:solidFill>
                  <a:srgbClr val="FF0000"/>
                </a:solidFill>
              </a:rPr>
              <a:t>verlichte ideeën</a:t>
            </a:r>
            <a:r>
              <a:rPr lang="nl-NL" dirty="0" smtClean="0"/>
              <a:t>:</a:t>
            </a:r>
          </a:p>
          <a:p>
            <a:pPr>
              <a:buFontTx/>
              <a:buChar char="-"/>
            </a:pPr>
            <a:r>
              <a:rPr lang="nl-NL" i="1" dirty="0" smtClean="0"/>
              <a:t>Kritiek op onmenselijke omstandigheden</a:t>
            </a:r>
          </a:p>
          <a:p>
            <a:pPr>
              <a:buFontTx/>
              <a:buChar char="-"/>
            </a:pPr>
            <a:r>
              <a:rPr lang="nl-NL" i="1" dirty="0" smtClean="0"/>
              <a:t>In strijd met natuurrecht (machtsmisbruik, ongelijkheid)</a:t>
            </a:r>
          </a:p>
          <a:p>
            <a:pPr>
              <a:buFontTx/>
              <a:buChar char="-"/>
            </a:pPr>
            <a:r>
              <a:rPr lang="nl-NL" i="1" dirty="0" smtClean="0"/>
              <a:t>Economisch niet noodzakelijk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 smtClean="0"/>
              <a:t>	STREVEN naar </a:t>
            </a:r>
            <a:r>
              <a:rPr lang="nl-NL" u="sng" dirty="0" smtClean="0"/>
              <a:t>afschaffing</a:t>
            </a:r>
            <a:r>
              <a:rPr lang="nl-NL" dirty="0" smtClean="0"/>
              <a:t> van </a:t>
            </a:r>
            <a:r>
              <a:rPr lang="nl-NL" u="sng" dirty="0" smtClean="0"/>
              <a:t>slavenhandel</a:t>
            </a:r>
            <a:r>
              <a:rPr lang="nl-NL" dirty="0" smtClean="0"/>
              <a:t> + </a:t>
            </a:r>
            <a:r>
              <a:rPr lang="nl-NL" u="sng" dirty="0" smtClean="0"/>
              <a:t>slavernij</a:t>
            </a:r>
            <a:endParaRPr lang="nl-NL" u="sng" dirty="0"/>
          </a:p>
        </p:txBody>
      </p:sp>
      <p:sp>
        <p:nvSpPr>
          <p:cNvPr id="4" name="Wolkvormige toelichting 3"/>
          <p:cNvSpPr/>
          <p:nvPr/>
        </p:nvSpPr>
        <p:spPr>
          <a:xfrm>
            <a:off x="6948264" y="692696"/>
            <a:ext cx="1944216" cy="2376264"/>
          </a:xfrm>
          <a:prstGeom prst="cloudCallout">
            <a:avLst>
              <a:gd name="adj1" fmla="val -78266"/>
              <a:gd name="adj2" fmla="val -392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/>
              <a:t>Tegen slavernij + slavenhandel vanuit </a:t>
            </a:r>
            <a:r>
              <a:rPr lang="nl-NL" sz="1400" b="1" u="sng" dirty="0" smtClean="0"/>
              <a:t>blank</a:t>
            </a:r>
            <a:r>
              <a:rPr lang="nl-NL" sz="1400" dirty="0" smtClean="0"/>
              <a:t>  + </a:t>
            </a:r>
            <a:r>
              <a:rPr lang="nl-NL" sz="1400" b="1" u="sng" dirty="0" smtClean="0"/>
              <a:t>eurocentrisch </a:t>
            </a:r>
            <a:r>
              <a:rPr lang="nl-NL" sz="1400" dirty="0" smtClean="0"/>
              <a:t>perspectief</a:t>
            </a:r>
            <a:endParaRPr lang="nl-N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/>
              <a:t>Abolitionisme</a:t>
            </a:r>
            <a:r>
              <a:rPr lang="nl-NL" dirty="0" smtClean="0"/>
              <a:t>: gezorgd </a:t>
            </a:r>
            <a:r>
              <a:rPr lang="nl-NL" smtClean="0"/>
              <a:t>voor afschaffing slavernij? 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Nieuwe denkbeelden over afschaffing slavernij</a:t>
            </a:r>
          </a:p>
          <a:p>
            <a:r>
              <a:rPr lang="nl-NL" dirty="0" smtClean="0"/>
              <a:t>Twistpunt /discussie</a:t>
            </a:r>
          </a:p>
          <a:p>
            <a:r>
              <a:rPr lang="nl-NL" dirty="0" smtClean="0"/>
              <a:t>Verschil in perspectief</a:t>
            </a:r>
          </a:p>
          <a:p>
            <a:pPr>
              <a:buNone/>
            </a:pPr>
            <a:r>
              <a:rPr lang="nl-NL" dirty="0" smtClean="0"/>
              <a:t>	= geschiedenis is altijd een </a:t>
            </a:r>
            <a:r>
              <a:rPr lang="nl-NL" b="1" u="sng" dirty="0" smtClean="0"/>
              <a:t>interpretatie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611560" y="5229200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>
                <a:hlinkClick r:id="rId2"/>
              </a:rPr>
              <a:t>http://www.youtube.com/watch?v=-CZMigyqG_Y</a:t>
            </a:r>
            <a:endParaRPr lang="nl-NL" dirty="0"/>
          </a:p>
        </p:txBody>
      </p:sp>
      <p:pic>
        <p:nvPicPr>
          <p:cNvPr id="17416" name="Picture 8" descr="Boeken - Negerhut van Oom Tom - De negerhut van oom T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628800"/>
            <a:ext cx="3224422" cy="4702282"/>
          </a:xfrm>
          <a:prstGeom prst="rect">
            <a:avLst/>
          </a:prstGeom>
          <a:noFill/>
        </p:spPr>
      </p:pic>
      <p:sp>
        <p:nvSpPr>
          <p:cNvPr id="11" name="Wolkvormige toelichting 10"/>
          <p:cNvSpPr/>
          <p:nvPr/>
        </p:nvSpPr>
        <p:spPr>
          <a:xfrm>
            <a:off x="4932040" y="3501008"/>
            <a:ext cx="3096344" cy="2664296"/>
          </a:xfrm>
          <a:prstGeom prst="cloudCallout">
            <a:avLst>
              <a:gd name="adj1" fmla="val -81478"/>
              <a:gd name="adj2" fmla="val -23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/>
              <a:t>Goed onthouden!  Heel de geschiedenis is een interpretatie, verschil wordt veroorzaakt door: tijd, nationaliteit, sekse, opleiding, standpunt, ideologie enz. </a:t>
            </a:r>
            <a:endParaRPr lang="nl-NL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940666"/>
              </p:ext>
            </p:extLst>
          </p:nvPr>
        </p:nvGraphicFramePr>
        <p:xfrm>
          <a:off x="251520" y="188817"/>
          <a:ext cx="8784976" cy="6587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Slide" r:id="rId3" imgW="4570501" imgH="3427618" progId="PowerPoint.Slide.12">
                  <p:embed/>
                </p:oleObj>
              </mc:Choice>
              <mc:Fallback>
                <p:oleObj name="Slide" r:id="rId3" imgW="4570501" imgH="3427618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188817"/>
                        <a:ext cx="8784976" cy="6587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12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24332"/>
              </p:ext>
            </p:extLst>
          </p:nvPr>
        </p:nvGraphicFramePr>
        <p:xfrm>
          <a:off x="0" y="0"/>
          <a:ext cx="8964488" cy="672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Slide" r:id="rId3" imgW="4570501" imgH="3427618" progId="PowerPoint.Slide.12">
                  <p:embed/>
                </p:oleObj>
              </mc:Choice>
              <mc:Fallback>
                <p:oleObj name="Slide" r:id="rId3" imgW="4570501" imgH="3427618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8964488" cy="672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207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183</Words>
  <Application>Microsoft Office PowerPoint</Application>
  <PresentationFormat>Diavoorstelling (4:3)</PresentationFormat>
  <Paragraphs>37</Paragraphs>
  <Slides>10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Wingdings</vt:lpstr>
      <vt:lpstr>Office-thema</vt:lpstr>
      <vt:lpstr>Slide</vt:lpstr>
      <vt:lpstr>Tijdvak 7 De tijd van pruiken en revoluties</vt:lpstr>
      <vt:lpstr>Kenmerkend aspect</vt:lpstr>
      <vt:lpstr>De slavernij</vt:lpstr>
      <vt:lpstr>PowerPoint-presentatie</vt:lpstr>
      <vt:lpstr>Slavenhandel en slavernij</vt:lpstr>
      <vt:lpstr>Abolitionisme</vt:lpstr>
      <vt:lpstr>Abolitionisme: gezorgd voor afschaffing slavernij? 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Tijdvak 7 De tijd van pruiken en revoluties</dc:title>
  <dc:creator>Gebruiker</dc:creator>
  <cp:lastModifiedBy>Kristel Biemans</cp:lastModifiedBy>
  <cp:revision>25</cp:revision>
  <dcterms:created xsi:type="dcterms:W3CDTF">2014-09-09T17:46:00Z</dcterms:created>
  <dcterms:modified xsi:type="dcterms:W3CDTF">2019-05-16T11:44:01Z</dcterms:modified>
</cp:coreProperties>
</file>